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0"/>
  </p:notesMasterIdLst>
  <p:handoutMasterIdLst>
    <p:handoutMasterId r:id="rId21"/>
  </p:handoutMasterIdLst>
  <p:sldIdLst>
    <p:sldId id="385" r:id="rId2"/>
    <p:sldId id="361" r:id="rId3"/>
    <p:sldId id="362" r:id="rId4"/>
    <p:sldId id="386" r:id="rId5"/>
    <p:sldId id="364" r:id="rId6"/>
    <p:sldId id="365" r:id="rId7"/>
    <p:sldId id="366" r:id="rId8"/>
    <p:sldId id="369" r:id="rId9"/>
    <p:sldId id="376" r:id="rId10"/>
    <p:sldId id="391" r:id="rId11"/>
    <p:sldId id="389" r:id="rId12"/>
    <p:sldId id="390" r:id="rId13"/>
    <p:sldId id="388" r:id="rId14"/>
    <p:sldId id="387" r:id="rId15"/>
    <p:sldId id="377" r:id="rId16"/>
    <p:sldId id="373" r:id="rId17"/>
    <p:sldId id="371" r:id="rId18"/>
    <p:sldId id="375" r:id="rId19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475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54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2843-8E68-44D7-AC46-294C07C3D77A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E973E-0F43-48E3-8F8B-1F64AF86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5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939"/>
            <a:ext cx="14739224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727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63" r:id="rId24"/>
    <p:sldLayoutId id="2147483708" r:id="rId25"/>
    <p:sldLayoutId id="2147483729" r:id="rId26"/>
    <p:sldLayoutId id="2147483730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713" r:id="rId44"/>
    <p:sldLayoutId id="2147483715" r:id="rId45"/>
    <p:sldLayoutId id="2147483728" r:id="rId46"/>
    <p:sldLayoutId id="2147483716" r:id="rId47"/>
    <p:sldLayoutId id="2147483717" r:id="rId48"/>
    <p:sldLayoutId id="2147483759" r:id="rId49"/>
    <p:sldLayoutId id="2147483760" r:id="rId50"/>
    <p:sldLayoutId id="2147483761" r:id="rId51"/>
    <p:sldLayoutId id="2147483758" r:id="rId52"/>
    <p:sldLayoutId id="2147483733" r:id="rId53"/>
    <p:sldLayoutId id="2147483762" r:id="rId54"/>
    <p:sldLayoutId id="2147483731" r:id="rId55"/>
    <p:sldLayoutId id="2147483718" r:id="rId56"/>
    <p:sldLayoutId id="2147483719" r:id="rId57"/>
    <p:sldLayoutId id="2147483885" r:id="rId58"/>
    <p:sldLayoutId id="2147483886" r:id="rId59"/>
    <p:sldLayoutId id="2147483887" r:id="rId60"/>
    <p:sldLayoutId id="2147483888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104.155.85.98/ics/integration/flowsvc/soap/PROPOSENEWACTFOR_SOAP/v01/?wsdl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6.png"/><Relationship Id="rId3" Type="http://schemas.openxmlformats.org/officeDocument/2006/relationships/image" Target="../media/image49.png"/><Relationship Id="rId7" Type="http://schemas.openxmlformats.org/officeDocument/2006/relationships/image" Target="../media/image36.png"/><Relationship Id="rId12" Type="http://schemas.openxmlformats.org/officeDocument/2006/relationships/image" Target="../media/image55.png"/><Relationship Id="rId2" Type="http://schemas.openxmlformats.org/officeDocument/2006/relationships/hyperlink" Target="https://mobileportalsetrial1304dev-mcsdem0001.mobileenv.us2.oraclecloud.com/mobile/custom/artistapi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png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hyperlink" Target="https://artist-enricher-api-lucasjellema.apaas.em2.oraclecloud.com/artists/get?artist=madonna" TargetMode="External"/><Relationship Id="rId1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7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4.jpe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39.jpeg"/><Relationship Id="rId10" Type="http://schemas.openxmlformats.org/officeDocument/2006/relationships/image" Target="../media/image35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9.jpeg"/><Relationship Id="rId7" Type="http://schemas.openxmlformats.org/officeDocument/2006/relationships/image" Target="../media/image22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1.jpeg"/><Relationship Id="rId5" Type="http://schemas.openxmlformats.org/officeDocument/2006/relationships/image" Target="../media/image20.jpeg"/><Relationship Id="rId4" Type="http://schemas.openxmlformats.org/officeDocument/2006/relationships/image" Target="../media/image60.jpeg"/><Relationship Id="rId9" Type="http://schemas.openxmlformats.org/officeDocument/2006/relationships/image" Target="../media/image6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4.jpe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7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2.png"/><Relationship Id="rId12" Type="http://schemas.openxmlformats.org/officeDocument/2006/relationships/image" Target="../media/image34.jpeg"/><Relationship Id="rId2" Type="http://schemas.openxmlformats.org/officeDocument/2006/relationships/image" Target="../media/image30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39.jpeg"/><Relationship Id="rId10" Type="http://schemas.openxmlformats.org/officeDocument/2006/relationships/image" Target="../media/image35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9600" dirty="0">
                <a:solidFill>
                  <a:srgbClr val="FF0000"/>
                </a:solidFill>
              </a:rPr>
              <a:t>World record </a:t>
            </a:r>
            <a:r>
              <a:rPr lang="nl-NL" sz="9600" dirty="0" err="1">
                <a:solidFill>
                  <a:srgbClr val="FF0000"/>
                </a:solidFill>
              </a:rPr>
              <a:t>Soaring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trough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the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 smtClean="0">
                <a:solidFill>
                  <a:srgbClr val="FF0000"/>
                </a:solidFill>
              </a:rPr>
              <a:t>clouds</a:t>
            </a:r>
            <a:r>
              <a:rPr lang="nl-NL" sz="9600" dirty="0" smtClean="0">
                <a:solidFill>
                  <a:srgbClr val="FF0000"/>
                </a:solidFill>
              </a:rPr>
              <a:t/>
            </a:r>
            <a:br>
              <a:rPr lang="nl-NL" sz="9600" dirty="0" smtClean="0">
                <a:solidFill>
                  <a:srgbClr val="FF0000"/>
                </a:solidFill>
              </a:rPr>
            </a:br>
            <a:r>
              <a:rPr lang="nl-NL" sz="9600" dirty="0">
                <a:solidFill>
                  <a:srgbClr val="FF0000"/>
                </a:solidFill>
              </a:rPr>
              <a:t/>
            </a:r>
            <a:br>
              <a:rPr lang="nl-NL" sz="9600" dirty="0">
                <a:solidFill>
                  <a:srgbClr val="FF0000"/>
                </a:solidFill>
              </a:rPr>
            </a:br>
            <a:r>
              <a:rPr lang="nl-NL" sz="9600" dirty="0" err="1" smtClean="0">
                <a:solidFill>
                  <a:srgbClr val="FF0000"/>
                </a:solidFill>
              </a:rPr>
              <a:t>LIve</a:t>
            </a:r>
            <a:r>
              <a:rPr lang="nl-NL" sz="9600" dirty="0" smtClean="0">
                <a:solidFill>
                  <a:srgbClr val="FF0000"/>
                </a:solidFill>
              </a:rPr>
              <a:t> </a:t>
            </a:r>
            <a:r>
              <a:rPr lang="nl-NL" sz="9600" dirty="0">
                <a:solidFill>
                  <a:srgbClr val="FF0000"/>
                </a:solidFill>
              </a:rPr>
              <a:t>demo of 15 </a:t>
            </a:r>
            <a:r>
              <a:rPr lang="nl-NL" sz="9600" dirty="0" err="1">
                <a:solidFill>
                  <a:srgbClr val="FF0000"/>
                </a:solidFill>
              </a:rPr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2144" y="6400800"/>
            <a:ext cx="14955977" cy="2118360"/>
          </a:xfrm>
        </p:spPr>
        <p:txBody>
          <a:bodyPr/>
          <a:lstStyle/>
          <a:p>
            <a:r>
              <a:rPr lang="nl-NL" b="1" dirty="0" smtClean="0"/>
              <a:t>The Oracle ACE </a:t>
            </a:r>
            <a:r>
              <a:rPr lang="nl-NL" b="1" dirty="0" err="1" smtClean="0"/>
              <a:t>Soaring</a:t>
            </a:r>
            <a:r>
              <a:rPr lang="nl-NL" b="1" dirty="0" smtClean="0"/>
              <a:t> </a:t>
            </a:r>
            <a:r>
              <a:rPr lang="nl-NL" b="1" dirty="0" err="1" smtClean="0"/>
              <a:t>Clouds</a:t>
            </a:r>
            <a:r>
              <a:rPr lang="nl-NL" b="1" dirty="0" smtClean="0"/>
              <a:t> Team</a:t>
            </a:r>
          </a:p>
          <a:p>
            <a:r>
              <a:rPr lang="nl-NL" b="1" dirty="0" smtClean="0"/>
              <a:t>Oracle PaaS Partner Community Forum</a:t>
            </a:r>
          </a:p>
          <a:p>
            <a:r>
              <a:rPr lang="nl-NL" b="1" dirty="0" smtClean="0"/>
              <a:t>29th </a:t>
            </a:r>
            <a:r>
              <a:rPr lang="nl-NL" b="1" dirty="0" err="1" smtClean="0"/>
              <a:t>March</a:t>
            </a:r>
            <a:r>
              <a:rPr lang="nl-NL" b="1" dirty="0" smtClean="0"/>
              <a:t> 2017, Split, Croatia</a:t>
            </a:r>
            <a:endParaRPr lang="en-US" b="1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856" y="7814587"/>
            <a:ext cx="4824536" cy="161822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Endpoints</a:t>
            </a:r>
            <a:r>
              <a:rPr lang="nl-NL" dirty="0" smtClean="0"/>
              <a:t> &amp; Resources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733" y="2606040"/>
            <a:ext cx="10944440" cy="6812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403080" y="1981200"/>
            <a:ext cx="7183377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http://</a:t>
            </a:r>
            <a:r>
              <a:rPr lang="en-US" sz="4400" dirty="0" smtClean="0">
                <a:latin typeface="Berlin Sans FB" panose="020E0602020502020306" pitchFamily="34" charset="0"/>
              </a:rPr>
              <a:t>tinyurl.com/SoaringSplit</a:t>
            </a:r>
            <a:endParaRPr lang="en-US" sz="4400" dirty="0" smtClean="0"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77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First Steps…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40" y="1791314"/>
            <a:ext cx="1359662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68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end user portal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" y="2391728"/>
            <a:ext cx="16473698" cy="599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audience</a:t>
            </a:r>
            <a:r>
              <a:rPr lang="nl-NL" dirty="0" smtClean="0"/>
              <a:t> </a:t>
            </a:r>
            <a:r>
              <a:rPr lang="nl-NL" dirty="0" err="1" smtClean="0"/>
              <a:t>participation</a:t>
            </a:r>
            <a:r>
              <a:rPr lang="nl-NL" dirty="0" smtClean="0"/>
              <a:t> story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0514" y="2149936"/>
            <a:ext cx="13152806" cy="6862977"/>
            <a:chOff x="3887520" y="3484017"/>
            <a:chExt cx="7673789" cy="3651889"/>
          </a:xfrm>
        </p:grpSpPr>
        <p:sp>
          <p:nvSpPr>
            <p:cNvPr id="3" name="Oval 2"/>
            <p:cNvSpPr/>
            <p:nvPr/>
          </p:nvSpPr>
          <p:spPr>
            <a:xfrm>
              <a:off x="3887520" y="4017861"/>
              <a:ext cx="1897833" cy="9689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err="1" smtClean="0">
                  <a:solidFill>
                    <a:schemeClr val="tx2"/>
                  </a:solidFill>
                </a:rPr>
                <a:t>Audience</a:t>
              </a:r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nl-NL" sz="2800" dirty="0">
                <a:solidFill>
                  <a:schemeClr val="tx2"/>
                </a:solidFill>
              </a:endParaRPr>
            </a:p>
            <a:p>
              <a:pPr algn="ctr"/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en-US" sz="2800" dirty="0">
                <a:solidFill>
                  <a:schemeClr val="tx2"/>
                </a:solidFill>
              </a:endParaRPr>
            </a:p>
          </p:txBody>
        </p:sp>
        <p:pic>
          <p:nvPicPr>
            <p:cNvPr id="4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049" y="4898980"/>
              <a:ext cx="1359313" cy="110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494354" y="4550755"/>
              <a:ext cx="1518267" cy="7536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err="1">
                  <a:solidFill>
                    <a:schemeClr val="lt1"/>
                  </a:solidFill>
                </a:rPr>
                <a:t>IoT</a:t>
              </a:r>
              <a:r>
                <a:rPr lang="nl-NL" sz="4000" dirty="0">
                  <a:solidFill>
                    <a:schemeClr val="lt1"/>
                  </a:solidFill>
                </a:rPr>
                <a:t> CS</a:t>
              </a:r>
              <a:endParaRPr lang="en-US" sz="4000" dirty="0">
                <a:solidFill>
                  <a:schemeClr val="lt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910441" y="5039007"/>
              <a:ext cx="576064" cy="4782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98473" y="4961219"/>
              <a:ext cx="432048" cy="304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342489" y="4788273"/>
              <a:ext cx="918217" cy="1107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940362" y="4927566"/>
              <a:ext cx="1553992" cy="524426"/>
            </a:xfrm>
            <a:prstGeom prst="bentConnector3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801597" y="3484017"/>
              <a:ext cx="2039877" cy="891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smtClean="0"/>
                <a:t>Real “</a:t>
              </a:r>
              <a:r>
                <a:rPr lang="nl-NL" sz="2800" dirty="0" err="1" smtClean="0"/>
                <a:t>Things</a:t>
              </a:r>
              <a:r>
                <a:rPr lang="nl-NL" sz="2800" dirty="0" smtClean="0"/>
                <a:t>” (Pis, </a:t>
              </a:r>
              <a:r>
                <a:rPr lang="nl-NL" sz="2800" dirty="0" err="1" smtClean="0"/>
                <a:t>Arduino’s</a:t>
              </a:r>
              <a:r>
                <a:rPr lang="nl-NL" sz="2800" dirty="0" smtClean="0"/>
                <a:t>, …)</a:t>
              </a:r>
              <a:endParaRPr lang="en-US" sz="2800" dirty="0"/>
            </a:p>
          </p:txBody>
        </p:sp>
        <p:cxnSp>
          <p:nvCxnSpPr>
            <p:cNvPr id="11" name="Elbow Connector 10"/>
            <p:cNvCxnSpPr>
              <a:stCxn id="10" idx="3"/>
              <a:endCxn id="5" idx="0"/>
            </p:cNvCxnSpPr>
            <p:nvPr/>
          </p:nvCxnSpPr>
          <p:spPr>
            <a:xfrm>
              <a:off x="7841474" y="3929553"/>
              <a:ext cx="1412014" cy="62120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13" idx="1"/>
            </p:cNvCxnSpPr>
            <p:nvPr/>
          </p:nvCxnSpPr>
          <p:spPr>
            <a:xfrm rot="10800000">
              <a:off x="6690360" y="5737595"/>
              <a:ext cx="3352682" cy="7575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hlinkClick r:id="rId3"/>
            </p:cNvPr>
            <p:cNvSpPr/>
            <p:nvPr/>
          </p:nvSpPr>
          <p:spPr>
            <a:xfrm>
              <a:off x="10043042" y="6058869"/>
              <a:ext cx="1518267" cy="87259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smtClean="0"/>
                <a:t>ICS</a:t>
              </a:r>
              <a:endParaRPr lang="en-US" sz="4000" dirty="0"/>
            </a:p>
          </p:txBody>
        </p:sp>
        <p:cxnSp>
          <p:nvCxnSpPr>
            <p:cNvPr id="14" name="Elbow Connector 13"/>
            <p:cNvCxnSpPr>
              <a:stCxn id="3" idx="0"/>
              <a:endCxn id="10" idx="1"/>
            </p:cNvCxnSpPr>
            <p:nvPr/>
          </p:nvCxnSpPr>
          <p:spPr>
            <a:xfrm rot="5400000" flipH="1" flipV="1">
              <a:off x="5274863" y="3491127"/>
              <a:ext cx="88308" cy="9651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http://all4desktop.com/data_images/original/4240423-people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02" y="4214560"/>
              <a:ext cx="1148873" cy="792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Elbow Connector 15"/>
            <p:cNvCxnSpPr>
              <a:stCxn id="5" idx="3"/>
              <a:endCxn id="13" idx="0"/>
            </p:cNvCxnSpPr>
            <p:nvPr/>
          </p:nvCxnSpPr>
          <p:spPr>
            <a:xfrm>
              <a:off x="10012621" y="4927566"/>
              <a:ext cx="789555" cy="113130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0800000" flipV="1">
              <a:off x="8123945" y="6670935"/>
              <a:ext cx="1919098" cy="4649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0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865683"/>
            <a:ext cx="14739224" cy="2090702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</a:t>
            </a:r>
            <a:r>
              <a:rPr lang="nl-NL" dirty="0" smtClean="0"/>
              <a:t>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393" y="2711556"/>
            <a:ext cx="14611136" cy="2492587"/>
          </a:xfrm>
        </p:spPr>
        <p:txBody>
          <a:bodyPr>
            <a:normAutofit/>
          </a:bodyPr>
          <a:lstStyle/>
          <a:p>
            <a:r>
              <a:rPr lang="nl-NL" sz="4700" dirty="0" err="1"/>
              <a:t>Use</a:t>
            </a:r>
            <a:r>
              <a:rPr lang="nl-NL" sz="4700" dirty="0"/>
              <a:t> </a:t>
            </a:r>
            <a:r>
              <a:rPr lang="nl-NL" sz="4700" dirty="0" err="1"/>
              <a:t>the</a:t>
            </a:r>
            <a:r>
              <a:rPr lang="nl-NL" sz="4700" dirty="0"/>
              <a:t> hashtag </a:t>
            </a:r>
            <a:r>
              <a:rPr lang="nl-NL" sz="4700" dirty="0" smtClean="0"/>
              <a:t>#paasaces </a:t>
            </a:r>
            <a:r>
              <a:rPr lang="nl-NL" sz="4700" dirty="0" err="1"/>
              <a:t>to</a:t>
            </a:r>
            <a:r>
              <a:rPr lang="nl-NL" sz="4700" dirty="0"/>
              <a:t> get </a:t>
            </a:r>
            <a:r>
              <a:rPr lang="nl-NL" sz="4700" dirty="0" err="1"/>
              <a:t>noticed</a:t>
            </a:r>
            <a:r>
              <a:rPr lang="nl-NL" sz="4700" dirty="0"/>
              <a:t> </a:t>
            </a:r>
            <a:r>
              <a:rPr lang="nl-NL" sz="4700" dirty="0" err="1"/>
              <a:t>by</a:t>
            </a:r>
            <a:r>
              <a:rPr lang="nl-NL" sz="4700" dirty="0"/>
              <a:t> </a:t>
            </a:r>
            <a:r>
              <a:rPr lang="nl-NL" sz="4700" dirty="0" err="1"/>
              <a:t>IoT</a:t>
            </a:r>
            <a:r>
              <a:rPr lang="nl-NL" sz="4700" dirty="0"/>
              <a:t> CS </a:t>
            </a:r>
          </a:p>
          <a:p>
            <a:r>
              <a:rPr lang="nl-NL" sz="4700" dirty="0" err="1"/>
              <a:t>and</a:t>
            </a:r>
            <a:r>
              <a:rPr lang="nl-NL" sz="4700" dirty="0"/>
              <a:t> </a:t>
            </a:r>
            <a:r>
              <a:rPr lang="nl-NL" sz="4700" dirty="0" err="1"/>
              <a:t>add</a:t>
            </a:r>
            <a:r>
              <a:rPr lang="nl-NL" sz="4700" dirty="0"/>
              <a:t> </a:t>
            </a:r>
            <a:r>
              <a:rPr lang="nl-NL" sz="4700" dirty="0" err="1"/>
              <a:t>your</a:t>
            </a:r>
            <a:r>
              <a:rPr lang="nl-NL" sz="4700" dirty="0"/>
              <a:t> </a:t>
            </a:r>
            <a:r>
              <a:rPr lang="nl-NL" sz="4700" dirty="0" err="1"/>
              <a:t>favorite</a:t>
            </a:r>
            <a:r>
              <a:rPr lang="nl-NL" sz="4700" dirty="0"/>
              <a:t> artist as </a:t>
            </a:r>
            <a:r>
              <a:rPr lang="nl-NL" sz="4700" dirty="0" err="1"/>
              <a:t>the</a:t>
            </a:r>
            <a:r>
              <a:rPr lang="nl-NL" sz="4700" dirty="0"/>
              <a:t> second hashtag</a:t>
            </a:r>
          </a:p>
          <a:p>
            <a:r>
              <a:rPr lang="nl-NL" sz="4100" b="1" dirty="0" err="1"/>
              <a:t>Note</a:t>
            </a:r>
            <a:r>
              <a:rPr lang="nl-NL" sz="4100" b="1" dirty="0"/>
              <a:t>: </a:t>
            </a:r>
            <a:r>
              <a:rPr lang="nl-NL" sz="4100" b="1" dirty="0" err="1"/>
              <a:t>use</a:t>
            </a:r>
            <a:r>
              <a:rPr lang="nl-NL" sz="4100" b="1" dirty="0"/>
              <a:t> </a:t>
            </a:r>
            <a:r>
              <a:rPr lang="nl-NL" sz="4100" b="1" dirty="0" err="1"/>
              <a:t>underscore</a:t>
            </a:r>
            <a:r>
              <a:rPr lang="nl-NL" sz="4100" b="1" dirty="0"/>
              <a:t> for </a:t>
            </a:r>
            <a:r>
              <a:rPr lang="nl-NL" sz="4100" b="1" dirty="0" err="1"/>
              <a:t>space</a:t>
            </a:r>
            <a:r>
              <a:rPr lang="nl-NL" sz="4700" dirty="0"/>
              <a:t> </a:t>
            </a:r>
            <a:endParaRPr lang="en-US" sz="47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0" y="575523"/>
            <a:ext cx="1136722" cy="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319" y="638336"/>
            <a:ext cx="1251125" cy="7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555" y="252133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18" y="1269183"/>
            <a:ext cx="284182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73" y="116104"/>
            <a:ext cx="1889588" cy="11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12" y="307466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202" y="331694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2" y="2757569"/>
            <a:ext cx="284180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85" y="5210810"/>
            <a:ext cx="9542175" cy="409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6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hlinkClick r:id="rId2"/>
          </p:cNvPr>
          <p:cNvSpPr/>
          <p:nvPr/>
        </p:nvSpPr>
        <p:spPr>
          <a:xfrm>
            <a:off x="7915148" y="6536234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881574"/>
            <a:ext cx="5268766" cy="357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lik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359" y="228600"/>
            <a:ext cx="2426335" cy="20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ik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40" y="5943600"/>
            <a:ext cx="1412114" cy="12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856835" y="7620000"/>
            <a:ext cx="1435554" cy="816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MAX APP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3" y="7180731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56" y="7509125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age result for lik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342" y="6809332"/>
            <a:ext cx="1157331" cy="9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hlinkClick r:id="rId9"/>
          </p:cNvPr>
          <p:cNvSpPr/>
          <p:nvPr/>
        </p:nvSpPr>
        <p:spPr>
          <a:xfrm>
            <a:off x="11932205" y="2306755"/>
            <a:ext cx="3170635" cy="17136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r>
              <a:rPr lang="nl-NL" sz="3200" dirty="0" smtClean="0"/>
              <a:t>ACCS</a:t>
            </a:r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12442201" y="5364449"/>
            <a:ext cx="3030599" cy="12353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</a:t>
            </a:r>
            <a:r>
              <a:rPr lang="nl-NL" dirty="0" smtClean="0">
                <a:solidFill>
                  <a:schemeClr val="accent3"/>
                </a:solidFill>
              </a:rPr>
              <a:t>Hub</a:t>
            </a:r>
          </a:p>
          <a:p>
            <a:pPr algn="ctr"/>
            <a:endParaRPr lang="nl-NL" dirty="0">
              <a:solidFill>
                <a:schemeClr val="accent3"/>
              </a:solidFill>
            </a:endParaRP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Lightning Bolt 34"/>
          <p:cNvSpPr/>
          <p:nvPr/>
        </p:nvSpPr>
        <p:spPr>
          <a:xfrm>
            <a:off x="12442201" y="4789995"/>
            <a:ext cx="462936" cy="983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>
            <a:off x="2126740" y="446237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/>
          <p:cNvSpPr/>
          <p:nvPr/>
        </p:nvSpPr>
        <p:spPr>
          <a:xfrm>
            <a:off x="9732211" y="6034225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749296" y="1221137"/>
            <a:ext cx="3101134" cy="17354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chemeClr val="accent3"/>
                </a:solidFill>
              </a:rPr>
              <a:t>Application Cache </a:t>
            </a:r>
            <a:endParaRPr lang="nl-NL" sz="2800" dirty="0" smtClean="0">
              <a:solidFill>
                <a:schemeClr val="accent3"/>
              </a:solidFill>
            </a:endParaRPr>
          </a:p>
          <a:p>
            <a:endParaRPr lang="nl-NL" sz="2800" dirty="0">
              <a:solidFill>
                <a:schemeClr val="accent3"/>
              </a:solidFill>
            </a:endParaRPr>
          </a:p>
          <a:p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44" name="Elbow Connector 43"/>
          <p:cNvCxnSpPr/>
          <p:nvPr/>
        </p:nvCxnSpPr>
        <p:spPr>
          <a:xfrm rot="10800000">
            <a:off x="8850431" y="1829769"/>
            <a:ext cx="3081775" cy="107475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434060" y="450200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10056098" y="6122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12238220" y="5072854"/>
            <a:ext cx="346622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/>
          <p:cNvCxnSpPr>
            <a:stCxn id="34" idx="0"/>
            <a:endCxn id="17" idx="2"/>
          </p:cNvCxnSpPr>
          <p:nvPr/>
        </p:nvCxnSpPr>
        <p:spPr>
          <a:xfrm rot="16200000" flipV="1">
            <a:off x="13065515" y="4472463"/>
            <a:ext cx="1343995" cy="4399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83" y="5529153"/>
            <a:ext cx="2166250" cy="1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le:Node.js logo 2015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801" y="3154523"/>
            <a:ext cx="2726517" cy="7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racle coherenc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71" y="2196322"/>
            <a:ext cx="1207261" cy="6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/>
          <p:cNvSpPr/>
          <p:nvPr/>
        </p:nvSpPr>
        <p:spPr>
          <a:xfrm>
            <a:off x="7948196" y="1587148"/>
            <a:ext cx="714828" cy="1039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03" y="170881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185183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33" y="208884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8" y="230675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8305611" y="4191000"/>
            <a:ext cx="2561688" cy="1087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200" dirty="0">
                <a:solidFill>
                  <a:schemeClr val="accent3"/>
                </a:solidFill>
              </a:rPr>
              <a:t>API P</a:t>
            </a:r>
            <a:endParaRPr lang="en-US" sz="3200" dirty="0">
              <a:solidFill>
                <a:schemeClr val="accent3"/>
              </a:solidFill>
            </a:endParaRPr>
          </a:p>
        </p:txBody>
      </p:sp>
      <p:cxnSp>
        <p:nvCxnSpPr>
          <p:cNvPr id="2061" name="Elbow Connector 2060"/>
          <p:cNvCxnSpPr/>
          <p:nvPr/>
        </p:nvCxnSpPr>
        <p:spPr>
          <a:xfrm flipV="1">
            <a:off x="10867299" y="3346485"/>
            <a:ext cx="1064906" cy="157101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 descr="Image result for stopwatch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244" y="2453591"/>
            <a:ext cx="758574" cy="7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endCxn id="81" idx="1"/>
          </p:cNvCxnSpPr>
          <p:nvPr/>
        </p:nvCxnSpPr>
        <p:spPr>
          <a:xfrm flipV="1">
            <a:off x="3413760" y="4734616"/>
            <a:ext cx="4891851" cy="1504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02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2057" grpId="0" animBg="1"/>
      <p:bldP spid="8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r>
              <a:rPr lang="nl-NL" dirty="0" smtClean="0"/>
              <a:t>++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485574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13371622" y="534669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289172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13649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724162"/>
            <a:ext cx="2060765" cy="567216"/>
          </a:xfrm>
          <a:prstGeom prst="bentConnector3">
            <a:avLst>
              <a:gd name="adj1" fmla="val 710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526280"/>
            <a:ext cx="2118505" cy="621378"/>
          </a:xfrm>
          <a:prstGeom prst="bentConnector3">
            <a:avLst>
              <a:gd name="adj1" fmla="val 85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0" name="Elbow Connector 89"/>
          <p:cNvCxnSpPr>
            <a:stCxn id="96" idx="2"/>
          </p:cNvCxnSpPr>
          <p:nvPr/>
        </p:nvCxnSpPr>
        <p:spPr>
          <a:xfrm rot="16200000" flipH="1">
            <a:off x="7952582" y="3183206"/>
            <a:ext cx="1848238" cy="269639"/>
          </a:xfrm>
          <a:prstGeom prst="bentConnector3">
            <a:avLst>
              <a:gd name="adj1" fmla="val 25263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91" idx="2"/>
          </p:cNvCxnSpPr>
          <p:nvPr/>
        </p:nvCxnSpPr>
        <p:spPr>
          <a:xfrm rot="5400000">
            <a:off x="9904873" y="2457018"/>
            <a:ext cx="575491" cy="457128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8061901" y="1584780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Business </a:t>
            </a:r>
            <a:r>
              <a:rPr lang="nl-NL" sz="1400" dirty="0" err="1" smtClean="0"/>
              <a:t>Insight</a:t>
            </a:r>
            <a:endParaRPr lang="en-US" sz="1400" dirty="0"/>
          </a:p>
        </p:txBody>
      </p:sp>
      <p:cxnSp>
        <p:nvCxnSpPr>
          <p:cNvPr id="97" name="Elbow Connector 96"/>
          <p:cNvCxnSpPr>
            <a:stCxn id="96" idx="3"/>
          </p:cNvCxnSpPr>
          <p:nvPr/>
        </p:nvCxnSpPr>
        <p:spPr>
          <a:xfrm>
            <a:off x="9421862" y="1989344"/>
            <a:ext cx="2648219" cy="287950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10128724" y="4102176"/>
            <a:ext cx="1348961" cy="98452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smtClean="0"/>
              <a:t>Container </a:t>
            </a:r>
            <a:br>
              <a:rPr lang="nl-NL" sz="1600" dirty="0" smtClean="0"/>
            </a:br>
            <a:r>
              <a:rPr lang="nl-NL" sz="1600" dirty="0" smtClean="0"/>
              <a:t>Cloud</a:t>
            </a:r>
          </a:p>
          <a:p>
            <a:endParaRPr lang="nl-NL" sz="1600" dirty="0"/>
          </a:p>
          <a:p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0390701" y="4634989"/>
            <a:ext cx="1031425" cy="265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Elastic</a:t>
            </a:r>
            <a:r>
              <a:rPr lang="nl-NL" sz="1200" dirty="0" smtClean="0"/>
              <a:t> Search</a:t>
            </a:r>
            <a:endParaRPr lang="en-US" sz="1200" dirty="0"/>
          </a:p>
        </p:txBody>
      </p:sp>
      <p:cxnSp>
        <p:nvCxnSpPr>
          <p:cNvPr id="100" name="Elbow Connector 99"/>
          <p:cNvCxnSpPr>
            <a:endCxn id="99" idx="2"/>
          </p:cNvCxnSpPr>
          <p:nvPr/>
        </p:nvCxnSpPr>
        <p:spPr>
          <a:xfrm rot="16200000" flipV="1">
            <a:off x="10476410" y="5330508"/>
            <a:ext cx="1282326" cy="422317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endCxn id="99" idx="0"/>
          </p:cNvCxnSpPr>
          <p:nvPr/>
        </p:nvCxnSpPr>
        <p:spPr>
          <a:xfrm rot="10800000" flipV="1">
            <a:off x="10906415" y="3635269"/>
            <a:ext cx="2836911" cy="999720"/>
          </a:xfrm>
          <a:prstGeom prst="bentConnector2">
            <a:avLst/>
          </a:prstGeom>
          <a:ln w="127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81242" y="6338158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Application Builder Cloud Service</a:t>
            </a:r>
            <a:endParaRPr lang="en-US" sz="1400" dirty="0"/>
          </a:p>
        </p:txBody>
      </p:sp>
      <p:cxnSp>
        <p:nvCxnSpPr>
          <p:cNvPr id="103" name="Elbow Connector 102"/>
          <p:cNvCxnSpPr/>
          <p:nvPr/>
        </p:nvCxnSpPr>
        <p:spPr>
          <a:xfrm flipV="1">
            <a:off x="8941203" y="6762391"/>
            <a:ext cx="2064771" cy="193691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688893" y="1584780"/>
            <a:ext cx="1464577" cy="81305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Data </a:t>
            </a:r>
            <a:r>
              <a:rPr lang="nl-NL" sz="1600" dirty="0" err="1" smtClean="0"/>
              <a:t>Vizualization</a:t>
            </a:r>
            <a:endParaRPr lang="en-US" sz="1600" dirty="0"/>
          </a:p>
        </p:txBody>
      </p:sp>
      <p:sp>
        <p:nvSpPr>
          <p:cNvPr id="104" name="Rounded Rectangle 103"/>
          <p:cNvSpPr/>
          <p:nvPr/>
        </p:nvSpPr>
        <p:spPr>
          <a:xfrm>
            <a:off x="13737464" y="5589525"/>
            <a:ext cx="1359961" cy="7445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Messaging Cloud Service</a:t>
            </a:r>
            <a:endParaRPr lang="en-US" sz="1400" dirty="0"/>
          </a:p>
        </p:txBody>
      </p:sp>
      <p:cxnSp>
        <p:nvCxnSpPr>
          <p:cNvPr id="4" name="Elbow Connector 3"/>
          <p:cNvCxnSpPr>
            <a:endCxn id="104" idx="1"/>
          </p:cNvCxnSpPr>
          <p:nvPr/>
        </p:nvCxnSpPr>
        <p:spPr>
          <a:xfrm flipV="1">
            <a:off x="12269419" y="5961819"/>
            <a:ext cx="1468045" cy="376339"/>
          </a:xfrm>
          <a:prstGeom prst="bentConnector3">
            <a:avLst>
              <a:gd name="adj1" fmla="val 20933"/>
            </a:avLst>
          </a:prstGeom>
          <a:ln w="38100">
            <a:solidFill>
              <a:srgbClr val="FF993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415193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Compute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01674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Storage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7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8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907259" cy="5727700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Mutual </a:t>
            </a:r>
            <a:r>
              <a:rPr lang="nl-NL" dirty="0" err="1" smtClean="0"/>
              <a:t>integration</a:t>
            </a:r>
            <a:r>
              <a:rPr lang="nl-NL" dirty="0" smtClean="0"/>
              <a:t> of Oracle PaaS Cloud services is </a:t>
            </a:r>
            <a:r>
              <a:rPr lang="nl-NL" dirty="0" err="1" smtClean="0"/>
              <a:t>becoming</a:t>
            </a:r>
            <a:r>
              <a:rPr lang="nl-NL" dirty="0" smtClean="0"/>
              <a:t> more </a:t>
            </a:r>
            <a:r>
              <a:rPr lang="nl-NL" dirty="0" err="1" smtClean="0"/>
              <a:t>natural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 smtClean="0"/>
              <a:t>current</a:t>
            </a:r>
            <a:r>
              <a:rPr lang="nl-NL" dirty="0" smtClean="0"/>
              <a:t> Oracle PaaS palette offers </a:t>
            </a:r>
            <a:r>
              <a:rPr lang="nl-NL" dirty="0" err="1" smtClean="0"/>
              <a:t>many</a:t>
            </a:r>
            <a:r>
              <a:rPr lang="nl-NL" dirty="0" smtClean="0"/>
              <a:t> options for </a:t>
            </a:r>
            <a:r>
              <a:rPr lang="nl-NL" dirty="0" err="1" smtClean="0"/>
              <a:t>implementing</a:t>
            </a:r>
            <a:r>
              <a:rPr lang="nl-NL" dirty="0" smtClean="0"/>
              <a:t> Platform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overlap</a:t>
            </a:r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obvious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are more 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– </a:t>
            </a:r>
            <a:r>
              <a:rPr lang="nl-NL" dirty="0" err="1" smtClean="0"/>
              <a:t>so</a:t>
            </a:r>
            <a:r>
              <a:rPr lang="nl-NL" dirty="0" smtClean="0"/>
              <a:t> next </a:t>
            </a:r>
            <a:r>
              <a:rPr lang="nl-NL" dirty="0" err="1" smtClean="0"/>
              <a:t>year</a:t>
            </a:r>
            <a:r>
              <a:rPr lang="nl-NL" dirty="0" smtClean="0"/>
              <a:t>, a new record!</a:t>
            </a:r>
          </a:p>
          <a:p>
            <a:pPr lvl="1"/>
            <a:r>
              <a:rPr lang="nl-NL" dirty="0" err="1" smtClean="0"/>
              <a:t>Provided</a:t>
            </a:r>
            <a:r>
              <a:rPr lang="nl-NL" dirty="0" smtClean="0"/>
              <a:t> we get a </a:t>
            </a:r>
            <a:r>
              <a:rPr lang="nl-NL" dirty="0" err="1" smtClean="0"/>
              <a:t>longer</a:t>
            </a:r>
            <a:r>
              <a:rPr lang="nl-NL" dirty="0" smtClean="0"/>
              <a:t> slot</a:t>
            </a:r>
            <a:endParaRPr lang="nl-NL" dirty="0" smtClean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156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635219" y="7765767"/>
            <a:ext cx="7784465" cy="1080734"/>
            <a:chOff x="1694815" y="5729602"/>
            <a:chExt cx="14704811" cy="1973899"/>
          </a:xfrm>
        </p:grpSpPr>
        <p:pic>
          <p:nvPicPr>
            <p:cNvPr id="5" name="Picture 2" descr="C:\Users\lucas_j\Pictures\lucas\Lucas-kleine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5106" y="5798501"/>
              <a:ext cx="1715719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E:\Lonnek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851" y="5729602"/>
              <a:ext cx="1729987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Torsten Winterber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3093" y="5798501"/>
              <a:ext cx="2068547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Mark Simps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9" r="11661"/>
            <a:stretch/>
          </p:blipFill>
          <p:spPr bwMode="auto">
            <a:xfrm>
              <a:off x="3852083" y="5798501"/>
              <a:ext cx="19485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danilo schmiede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815" y="5798501"/>
              <a:ext cx="19050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richard olrich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908" y="5729602"/>
              <a:ext cx="1946175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sven bernhardt opitz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2350" y="5798501"/>
              <a:ext cx="1877276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66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international</a:t>
            </a:r>
            <a:r>
              <a:rPr lang="nl-NL" dirty="0" smtClean="0"/>
              <a:t> team of Oracle ACE Directors</a:t>
            </a:r>
          </a:p>
          <a:p>
            <a:r>
              <a:rPr lang="nl-NL" dirty="0" err="1" smtClean="0"/>
              <a:t>Presented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today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Valencia,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Katwijk, </a:t>
            </a:r>
            <a:r>
              <a:rPr lang="nl-NL" dirty="0" err="1" smtClean="0"/>
              <a:t>June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San Francisco, September 2016</a:t>
            </a:r>
          </a:p>
          <a:p>
            <a:r>
              <a:rPr lang="nl-NL" dirty="0" err="1" smtClean="0"/>
              <a:t>Objective</a:t>
            </a:r>
            <a:r>
              <a:rPr lang="nl-NL" dirty="0" smtClean="0"/>
              <a:t>: </a:t>
            </a:r>
            <a:r>
              <a:rPr lang="nl-NL" dirty="0" err="1" smtClean="0"/>
              <a:t>demonstrate</a:t>
            </a:r>
            <a:r>
              <a:rPr lang="nl-NL" dirty="0" smtClean="0"/>
              <a:t> live a </a:t>
            </a:r>
            <a:r>
              <a:rPr lang="nl-NL" dirty="0" err="1" smtClean="0"/>
              <a:t>working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integrated</a:t>
            </a:r>
            <a:r>
              <a:rPr lang="nl-NL" dirty="0" smtClean="0"/>
              <a:t> flow </a:t>
            </a:r>
            <a:r>
              <a:rPr lang="nl-NL" dirty="0" err="1" smtClean="0"/>
              <a:t>using</a:t>
            </a:r>
            <a:r>
              <a:rPr lang="nl-NL" dirty="0" smtClean="0"/>
              <a:t> Oracle PaaS Cloud Services</a:t>
            </a:r>
          </a:p>
          <a:p>
            <a:pPr lvl="1"/>
            <a:r>
              <a:rPr lang="nl-NL" dirty="0" err="1"/>
              <a:t>a</a:t>
            </a:r>
            <a:r>
              <a:rPr lang="nl-NL" dirty="0" err="1" smtClean="0"/>
              <a:t>nd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in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endParaRPr lang="en-US" dirty="0"/>
          </a:p>
        </p:txBody>
      </p:sp>
      <p:pic>
        <p:nvPicPr>
          <p:cNvPr id="5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36" y="3622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971" y="3543280"/>
            <a:ext cx="2450636" cy="18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76629" cy="1346288"/>
          </a:xfrm>
        </p:spPr>
        <p:txBody>
          <a:bodyPr/>
          <a:lstStyle/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/>
              <a:t>integrated</a:t>
            </a:r>
            <a:r>
              <a:rPr lang="nl-NL" dirty="0"/>
              <a:t> flow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smtClean="0">
                <a:solidFill>
                  <a:srgbClr val="FF0000"/>
                </a:solidFill>
              </a:rPr>
              <a:t>AS MANY </a:t>
            </a:r>
            <a:r>
              <a:rPr lang="nl-NL" dirty="0" smtClean="0"/>
              <a:t>Oracle </a:t>
            </a:r>
            <a:r>
              <a:rPr lang="nl-NL" dirty="0"/>
              <a:t>PaaS Cloud </a:t>
            </a:r>
            <a:r>
              <a:rPr lang="nl-NL" dirty="0" smtClean="0"/>
              <a:t>Services </a:t>
            </a:r>
            <a:r>
              <a:rPr lang="nl-NL" dirty="0" smtClean="0">
                <a:solidFill>
                  <a:srgbClr val="FF0000"/>
                </a:solidFill>
              </a:rPr>
              <a:t>as </a:t>
            </a:r>
            <a:r>
              <a:rPr lang="nl-NL" dirty="0" err="1" smtClean="0">
                <a:solidFill>
                  <a:srgbClr val="FF0000"/>
                </a:solidFill>
              </a:rPr>
              <a:t>possible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world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55" y="4640897"/>
            <a:ext cx="60960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recor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" y="2529839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5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106" y="5798501"/>
            <a:ext cx="1715719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1" y="5729602"/>
            <a:ext cx="1729987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093" y="5798501"/>
            <a:ext cx="2068547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3852083" y="5798501"/>
            <a:ext cx="1948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anilo schmie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15" y="579850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chard olrich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908" y="5729602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ven bernhardt opitz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350" y="5798501"/>
            <a:ext cx="1877276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Business </a:t>
            </a:r>
            <a:r>
              <a:rPr lang="nl-NL" dirty="0" smtClean="0"/>
              <a:t>scenario (2016)</a:t>
            </a:r>
            <a:endParaRPr lang="en-US" dirty="0"/>
          </a:p>
        </p:txBody>
      </p:sp>
      <p:sp>
        <p:nvSpPr>
          <p:cNvPr id="3" name="Explosion 1 2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6" name="Smiley Face 15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lock Arc 17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Portal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9" idx="3"/>
            <a:endCxn id="15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20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business </a:t>
            </a:r>
            <a:r>
              <a:rPr lang="nl-NL" dirty="0" smtClean="0"/>
              <a:t>scenario (2017)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6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8" name="Smiley Face 17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ock Arc 19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</a:t>
            </a:r>
            <a:r>
              <a:rPr lang="nl-NL" dirty="0"/>
              <a:t>P</a:t>
            </a:r>
            <a:r>
              <a:rPr lang="nl-NL" dirty="0" smtClean="0"/>
              <a:t>ortal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1" idx="3"/>
            <a:endCxn id="17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2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8936806">
            <a:off x="14589040" y="5030662"/>
            <a:ext cx="1066549" cy="360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377159" y="3768091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Send</a:t>
            </a:r>
            <a:r>
              <a:rPr lang="nl-NL" dirty="0" smtClean="0">
                <a:solidFill>
                  <a:schemeClr val="accent3"/>
                </a:solidFill>
              </a:rPr>
              <a:t> email, </a:t>
            </a:r>
          </a:p>
          <a:p>
            <a:pPr algn="ctr"/>
            <a:r>
              <a:rPr lang="nl-NL" dirty="0" smtClean="0">
                <a:solidFill>
                  <a:schemeClr val="accent3"/>
                </a:solidFill>
              </a:rPr>
              <a:t>Update Document, 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377159" y="5851404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Access Artist </a:t>
            </a:r>
            <a:r>
              <a:rPr lang="nl-NL" dirty="0" err="1" smtClean="0">
                <a:solidFill>
                  <a:schemeClr val="accent3"/>
                </a:solidFill>
              </a:rPr>
              <a:t>proposal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Chat </a:t>
            </a:r>
            <a:r>
              <a:rPr lang="nl-NL" dirty="0" err="1" smtClean="0">
                <a:solidFill>
                  <a:schemeClr val="accent3"/>
                </a:solidFill>
              </a:rPr>
              <a:t>client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1823981">
            <a:off x="14584259" y="5828556"/>
            <a:ext cx="845238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3661202" y="6459423"/>
            <a:ext cx="1461112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Mobile 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5861290">
            <a:off x="13900496" y="6039634"/>
            <a:ext cx="638330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3090725" y="738509"/>
            <a:ext cx="3411613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Provide</a:t>
            </a:r>
            <a:r>
              <a:rPr lang="nl-NL" dirty="0" smtClean="0">
                <a:solidFill>
                  <a:schemeClr val="accent3"/>
                </a:solidFill>
              </a:rPr>
              <a:t> end </a:t>
            </a:r>
            <a:r>
              <a:rPr lang="nl-NL" dirty="0" err="1" smtClean="0">
                <a:solidFill>
                  <a:schemeClr val="accent3"/>
                </a:solidFill>
              </a:rPr>
              <a:t>to</a:t>
            </a:r>
            <a:r>
              <a:rPr lang="nl-NL" dirty="0" smtClean="0">
                <a:solidFill>
                  <a:schemeClr val="accent3"/>
                </a:solidFill>
              </a:rPr>
              <a:t> end monitoring at business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IT level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8936806">
            <a:off x="12744712" y="1466545"/>
            <a:ext cx="617466" cy="1680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204960" y="3773338"/>
            <a:ext cx="2480486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Lower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cost</a:t>
            </a:r>
            <a:r>
              <a:rPr lang="nl-NL" dirty="0" smtClean="0">
                <a:solidFill>
                  <a:schemeClr val="accent3"/>
                </a:solidFill>
              </a:rPr>
              <a:t>/</a:t>
            </a:r>
            <a:r>
              <a:rPr lang="nl-NL" dirty="0" err="1" smtClean="0">
                <a:solidFill>
                  <a:schemeClr val="accent3"/>
                </a:solidFill>
              </a:rPr>
              <a:t>increase</a:t>
            </a:r>
            <a:r>
              <a:rPr lang="nl-NL" dirty="0" smtClean="0">
                <a:solidFill>
                  <a:schemeClr val="accent3"/>
                </a:solidFill>
              </a:rPr>
              <a:t> speed  of </a:t>
            </a:r>
            <a:r>
              <a:rPr lang="nl-NL" dirty="0" err="1" smtClean="0">
                <a:solidFill>
                  <a:schemeClr val="accent3"/>
                </a:solidFill>
              </a:rPr>
              <a:t>using</a:t>
            </a:r>
            <a:r>
              <a:rPr lang="nl-NL" dirty="0" smtClean="0">
                <a:solidFill>
                  <a:schemeClr val="accent3"/>
                </a:solidFill>
              </a:rPr>
              <a:t> 3rd party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99885" y="6219010"/>
            <a:ext cx="2290635" cy="10806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Business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0916" y="6962811"/>
            <a:ext cx="3731218" cy="18284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Use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automated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collaboration</a:t>
            </a:r>
            <a:r>
              <a:rPr lang="nl-NL" dirty="0" smtClean="0">
                <a:solidFill>
                  <a:schemeClr val="accent3"/>
                </a:solidFill>
              </a:rPr>
              <a:t> platform </a:t>
            </a:r>
            <a:r>
              <a:rPr lang="nl-NL" dirty="0" err="1" smtClean="0">
                <a:solidFill>
                  <a:schemeClr val="accent3"/>
                </a:solidFill>
              </a:rPr>
              <a:t>with</a:t>
            </a:r>
            <a:r>
              <a:rPr lang="nl-NL" dirty="0" smtClean="0">
                <a:solidFill>
                  <a:schemeClr val="accent3"/>
                </a:solidFill>
              </a:rPr>
              <a:t> source control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continuous</a:t>
            </a:r>
            <a:r>
              <a:rPr lang="nl-NL" dirty="0" smtClean="0">
                <a:solidFill>
                  <a:schemeClr val="accent3"/>
                </a:solidFill>
              </a:rPr>
              <a:t> delivery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9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dirty="0" err="1">
                <a:solidFill>
                  <a:schemeClr val="lt1"/>
                </a:solidFill>
              </a:rPr>
              <a:t>AppContainer</a:t>
            </a:r>
            <a:r>
              <a:rPr lang="nl-NL" dirty="0">
                <a:solidFill>
                  <a:schemeClr val="lt1"/>
                </a:solidFill>
              </a:rPr>
              <a:t> </a:t>
            </a:r>
            <a:r>
              <a:rPr lang="nl-NL" dirty="0" smtClean="0">
                <a:solidFill>
                  <a:schemeClr val="lt1"/>
                </a:solidFill>
              </a:rPr>
              <a:t>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1" name="Elbow Connector 20"/>
          <p:cNvCxnSpPr>
            <a:stCxn id="19" idx="0"/>
            <a:endCxn id="18" idx="1"/>
          </p:cNvCxnSpPr>
          <p:nvPr/>
        </p:nvCxnSpPr>
        <p:spPr>
          <a:xfrm rot="5400000" flipH="1" flipV="1">
            <a:off x="11110439" y="5772891"/>
            <a:ext cx="850626" cy="292812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698477" y="1667294"/>
            <a:ext cx="2039877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Real “</a:t>
            </a:r>
            <a:r>
              <a:rPr lang="nl-NL" sz="1600" dirty="0" err="1" smtClean="0"/>
              <a:t>Things</a:t>
            </a:r>
            <a:r>
              <a:rPr lang="nl-NL" sz="1600" dirty="0" smtClean="0"/>
              <a:t>” (Pis, </a:t>
            </a:r>
            <a:r>
              <a:rPr lang="nl-NL" sz="1600" dirty="0" err="1" smtClean="0"/>
              <a:t>Arduino’s</a:t>
            </a:r>
            <a:r>
              <a:rPr lang="nl-NL" sz="1600" dirty="0" smtClean="0"/>
              <a:t>, …)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171743" y="1674404"/>
            <a:ext cx="88308" cy="965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Elbow Connector 2085"/>
          <p:cNvCxnSpPr>
            <a:stCxn id="36" idx="3"/>
            <a:endCxn id="10" idx="1"/>
          </p:cNvCxnSpPr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Elbow Connector 2088"/>
          <p:cNvCxnSpPr>
            <a:stCxn id="18" idx="0"/>
            <a:endCxn id="10" idx="3"/>
          </p:cNvCxnSpPr>
          <p:nvPr/>
        </p:nvCxnSpPr>
        <p:spPr>
          <a:xfrm rot="16200000" flipV="1">
            <a:off x="13112553" y="5170327"/>
            <a:ext cx="1189173" cy="133983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Elbow Connector 2090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7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  <p:bldP spid="24" grpId="0" animBg="1"/>
      <p:bldP spid="26" grpId="0" animBg="1"/>
      <p:bldP spid="28" grpId="0" animBg="1"/>
      <p:bldP spid="30" grpId="0" animBg="1"/>
      <p:bldP spid="36" grpId="0" animBg="1"/>
      <p:bldP spid="38" grpId="0" animBg="1"/>
      <p:bldP spid="1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513006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>
            <a:stCxn id="54" idx="3"/>
            <a:endCxn id="52" idx="1"/>
          </p:cNvCxnSpPr>
          <p:nvPr/>
        </p:nvCxnSpPr>
        <p:spPr>
          <a:xfrm>
            <a:off x="13371622" y="545337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305936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30413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2" grpId="0" animBg="1"/>
      <p:bldP spid="53" grpId="0" animBg="1"/>
      <p:bldP spid="54" grpId="0"/>
      <p:bldP spid="56" grpId="0" animBg="1"/>
      <p:bldP spid="57" grpId="0"/>
      <p:bldP spid="58" grpId="0" animBg="1"/>
      <p:bldP spid="59" grpId="0"/>
      <p:bldP spid="62" grpId="0" animBg="1"/>
      <p:bldP spid="63" grpId="0"/>
      <p:bldP spid="74" grpId="0" animBg="1"/>
      <p:bldP spid="76" grpId="0" animBg="1"/>
      <p:bldP spid="77" grpId="0" animBg="1"/>
      <p:bldP spid="78" grpId="0" animBg="1"/>
      <p:bldP spid="80" grpId="0" animBg="1"/>
      <p:bldP spid="155" grpId="0" animBg="1"/>
      <p:bldP spid="160" grpId="0" animBg="1"/>
      <p:bldP spid="161" grpId="0"/>
      <p:bldP spid="162" grpId="0" animBg="1"/>
      <p:bldP spid="163" grpId="0"/>
      <p:bldP spid="2058" grpId="0" animBg="1"/>
      <p:bldP spid="203" grpId="0" animBg="1"/>
      <p:bldP spid="205" grpId="0" animBg="1"/>
      <p:bldP spid="92" grpId="0" animBg="1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be 57"/>
          <p:cNvSpPr/>
          <p:nvPr/>
        </p:nvSpPr>
        <p:spPr>
          <a:xfrm>
            <a:off x="1925852" y="7473835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Cube 58"/>
          <p:cNvSpPr/>
          <p:nvPr/>
        </p:nvSpPr>
        <p:spPr>
          <a:xfrm>
            <a:off x="1925852" y="6884953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896188" y="4596573"/>
            <a:ext cx="1029577" cy="2419742"/>
            <a:chOff x="7223138" y="5397359"/>
            <a:chExt cx="1659761" cy="3279992"/>
          </a:xfrm>
        </p:grpSpPr>
        <p:sp>
          <p:nvSpPr>
            <p:cNvPr id="53" name="Cube 52"/>
            <p:cNvSpPr/>
            <p:nvPr/>
          </p:nvSpPr>
          <p:spPr>
            <a:xfrm>
              <a:off x="7223138" y="7712647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7223138" y="6940885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7223138" y="6169123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7223138" y="5397359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Integrating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– </a:t>
            </a:r>
            <a:r>
              <a:rPr lang="nl-NL" dirty="0" err="1" smtClean="0"/>
              <a:t>vertically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7070738" y="7560247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7070738" y="6788485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070738" y="6016723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10983029" y="5497368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10983029" y="4725604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0983029" y="3942610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7070738" y="524495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7070738" y="4473196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8967607" y="440363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8967607" y="363186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8967607" y="284148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4732300" y="413555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4818207" y="3460258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996038" y="338790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ube 19"/>
          <p:cNvSpPr/>
          <p:nvPr/>
        </p:nvSpPr>
        <p:spPr>
          <a:xfrm>
            <a:off x="7307847" y="435609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Cube 20"/>
          <p:cNvSpPr/>
          <p:nvPr/>
        </p:nvSpPr>
        <p:spPr>
          <a:xfrm>
            <a:off x="8019172" y="437672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Cube 21"/>
          <p:cNvSpPr/>
          <p:nvPr/>
        </p:nvSpPr>
        <p:spPr>
          <a:xfrm>
            <a:off x="9619656" y="2736728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Cube 22"/>
          <p:cNvSpPr/>
          <p:nvPr/>
        </p:nvSpPr>
        <p:spPr>
          <a:xfrm>
            <a:off x="11333899" y="3797901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Cube 23"/>
          <p:cNvSpPr/>
          <p:nvPr/>
        </p:nvSpPr>
        <p:spPr>
          <a:xfrm>
            <a:off x="11511729" y="3942610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ube 24"/>
          <p:cNvSpPr/>
          <p:nvPr/>
        </p:nvSpPr>
        <p:spPr>
          <a:xfrm>
            <a:off x="11981151" y="3854421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6" name="Straight Arrow Connector 25"/>
          <p:cNvCxnSpPr>
            <a:stCxn id="45" idx="5"/>
            <a:endCxn id="19" idx="1"/>
          </p:cNvCxnSpPr>
          <p:nvPr/>
        </p:nvCxnSpPr>
        <p:spPr>
          <a:xfrm flipV="1">
            <a:off x="3057614" y="3460258"/>
            <a:ext cx="2080081" cy="13747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0" idx="2"/>
          </p:cNvCxnSpPr>
          <p:nvPr/>
        </p:nvCxnSpPr>
        <p:spPr>
          <a:xfrm>
            <a:off x="5262785" y="3568788"/>
            <a:ext cx="2045062" cy="9681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22" idx="2"/>
          </p:cNvCxnSpPr>
          <p:nvPr/>
        </p:nvCxnSpPr>
        <p:spPr>
          <a:xfrm flipV="1">
            <a:off x="7530135" y="2917611"/>
            <a:ext cx="2089519" cy="1438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2"/>
          </p:cNvCxnSpPr>
          <p:nvPr/>
        </p:nvCxnSpPr>
        <p:spPr>
          <a:xfrm flipV="1">
            <a:off x="8374836" y="4085628"/>
            <a:ext cx="3136895" cy="3996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6" idx="4"/>
            <a:endCxn id="20" idx="1"/>
          </p:cNvCxnSpPr>
          <p:nvPr/>
        </p:nvCxnSpPr>
        <p:spPr>
          <a:xfrm>
            <a:off x="5879539" y="3604963"/>
            <a:ext cx="1561681" cy="823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5"/>
            <a:endCxn id="23" idx="2"/>
          </p:cNvCxnSpPr>
          <p:nvPr/>
        </p:nvCxnSpPr>
        <p:spPr>
          <a:xfrm flipV="1">
            <a:off x="7663511" y="3978786"/>
            <a:ext cx="3670388" cy="4858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0983029" y="1635106"/>
            <a:ext cx="2736755" cy="1578050"/>
            <a:chOff x="6034350" y="912281"/>
            <a:chExt cx="2052551" cy="969947"/>
          </a:xfrm>
        </p:grpSpPr>
        <p:sp>
          <p:nvSpPr>
            <p:cNvPr id="40" name="Cloud 39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1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511811" cy="85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>
          <a:xfrm flipV="1">
            <a:off x="9943283" y="2560109"/>
            <a:ext cx="1568447" cy="1766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266" y="2173819"/>
            <a:ext cx="1287304" cy="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be 34"/>
          <p:cNvSpPr/>
          <p:nvPr/>
        </p:nvSpPr>
        <p:spPr>
          <a:xfrm>
            <a:off x="5410977" y="329214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Cube 35"/>
          <p:cNvSpPr/>
          <p:nvPr/>
        </p:nvSpPr>
        <p:spPr>
          <a:xfrm>
            <a:off x="5612791" y="342407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/>
          <p:cNvCxnSpPr>
            <a:endCxn id="34" idx="3"/>
          </p:cNvCxnSpPr>
          <p:nvPr/>
        </p:nvCxnSpPr>
        <p:spPr>
          <a:xfrm flipH="1" flipV="1">
            <a:off x="4460570" y="2599980"/>
            <a:ext cx="950407" cy="6921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35" idx="5"/>
          </p:cNvCxnSpPr>
          <p:nvPr/>
        </p:nvCxnSpPr>
        <p:spPr>
          <a:xfrm flipH="1" flipV="1">
            <a:off x="5766641" y="3400674"/>
            <a:ext cx="1755214" cy="9554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4"/>
          </p:cNvCxnSpPr>
          <p:nvPr/>
        </p:nvCxnSpPr>
        <p:spPr>
          <a:xfrm>
            <a:off x="8302483" y="4557609"/>
            <a:ext cx="2680546" cy="27132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1821459" y="543790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Cube 43"/>
          <p:cNvSpPr/>
          <p:nvPr/>
        </p:nvSpPr>
        <p:spPr>
          <a:xfrm>
            <a:off x="1907366" y="4762607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IoTCS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2701950" y="472642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4193610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Image result for google sheets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09" y="296714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Related imag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251386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mage result for google calenda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324" y="2161709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1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8150</TotalTime>
  <Words>502</Words>
  <Application>Microsoft Office PowerPoint</Application>
  <PresentationFormat>Custom</PresentationFormat>
  <Paragraphs>185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AMIS_WIDESCREEN</vt:lpstr>
      <vt:lpstr>World record Soaring trough the clouds  LIve demo of 15 clouds</vt:lpstr>
      <vt:lpstr>Soaring through the clouds</vt:lpstr>
      <vt:lpstr>end-to-end integrated flow using AS MANY Oracle PaaS Cloud Services as possible</vt:lpstr>
      <vt:lpstr>The Team</vt:lpstr>
      <vt:lpstr>Business scenario (2016)</vt:lpstr>
      <vt:lpstr>Extended business scenario (2017)</vt:lpstr>
      <vt:lpstr>Cloud services architecture</vt:lpstr>
      <vt:lpstr>Cloud services architecture</vt:lpstr>
      <vt:lpstr>Integrating cloud services – vertically and horizontally</vt:lpstr>
      <vt:lpstr>Live Endpoints &amp; Resources</vt:lpstr>
      <vt:lpstr>First Steps…</vt:lpstr>
      <vt:lpstr>The end user portal</vt:lpstr>
      <vt:lpstr>The audience participation story</vt:lpstr>
      <vt:lpstr>Now you tweet your Artist Proposal for OOW 2017</vt:lpstr>
      <vt:lpstr>Likes</vt:lpstr>
      <vt:lpstr>Conclusion</vt:lpstr>
      <vt:lpstr>Cloud services architecture++</vt:lpstr>
      <vt:lpstr>Conclusion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248</cp:revision>
  <dcterms:created xsi:type="dcterms:W3CDTF">2016-11-24T07:31:17Z</dcterms:created>
  <dcterms:modified xsi:type="dcterms:W3CDTF">2017-03-28T14:52:57Z</dcterms:modified>
</cp:coreProperties>
</file>